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1"/>
  </p:notesMasterIdLst>
  <p:handoutMasterIdLst>
    <p:handoutMasterId r:id="rId22"/>
  </p:handoutMasterIdLst>
  <p:sldIdLst>
    <p:sldId id="411" r:id="rId7"/>
    <p:sldId id="4085" r:id="rId8"/>
    <p:sldId id="4086" r:id="rId9"/>
    <p:sldId id="4087" r:id="rId10"/>
    <p:sldId id="4088" r:id="rId11"/>
    <p:sldId id="641" r:id="rId12"/>
    <p:sldId id="634" r:id="rId13"/>
    <p:sldId id="636" r:id="rId14"/>
    <p:sldId id="639" r:id="rId15"/>
    <p:sldId id="637" r:id="rId16"/>
    <p:sldId id="638" r:id="rId17"/>
    <p:sldId id="635" r:id="rId18"/>
    <p:sldId id="359" r:id="rId19"/>
    <p:sldId id="358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7F7F7F"/>
    <a:srgbClr val="333E48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577E5-4326-0644-B8BA-C92BCEBC4D1D}" v="4" dt="2023-02-22T01:43:11.43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20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10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5/12/23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Introduce the micro:bit as the platform we will be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Explain the features and functionality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666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Introduce the micro:bit as the platform we will be using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Explain the features and functionality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66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Discuss limitations of each approach. </a:t>
            </a:r>
          </a:p>
          <a:p>
            <a:r>
              <a:rPr lang="en-GB"/>
              <a:t>USB tethers to PC – cable length issues, access to USB ports etc.</a:t>
            </a:r>
          </a:p>
          <a:p>
            <a:r>
              <a:rPr lang="en-GB"/>
              <a:t>Battery gives more freedom but batteries run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255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598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30D40D-9192-8244-AA65-C3087C6375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B3C99-415B-874B-A7EA-B639F6D828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EA1C1A-F346-6042-9E15-5DA48B2AAA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30D40D-9192-8244-AA65-C3087C6375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8EB69-B773-9148-BC89-CDC737996A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0CA2B303-C077-3849-8B77-22F21C8E65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69C1E1F5-7D7D-2747-90B1-01699B0AF9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0CA2B303-C077-3849-8B77-22F21C8E65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69C1E1F5-7D7D-2747-90B1-01699B0AF9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7987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2125" y="1237785"/>
            <a:ext cx="11180867" cy="45952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83838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28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854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47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3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4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2023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E151E55-8038-863A-FF49-D2E14CCB705B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16" r:id="rId2"/>
    <p:sldLayoutId id="2147485517" r:id="rId3"/>
    <p:sldLayoutId id="2147485551" r:id="rId4"/>
    <p:sldLayoutId id="2147485519" r:id="rId5"/>
    <p:sldLayoutId id="2147485531" r:id="rId6"/>
    <p:sldLayoutId id="2147485521" r:id="rId7"/>
    <p:sldLayoutId id="2147485552" r:id="rId8"/>
    <p:sldLayoutId id="2147485540" r:id="rId9"/>
    <p:sldLayoutId id="2147485539" r:id="rId10"/>
    <p:sldLayoutId id="2147485541" r:id="rId11"/>
    <p:sldLayoutId id="2147485436" r:id="rId12"/>
    <p:sldLayoutId id="2147485523" r:id="rId13"/>
    <p:sldLayoutId id="2147485525" r:id="rId14"/>
    <p:sldLayoutId id="2147485524" r:id="rId15"/>
    <p:sldLayoutId id="2147485510" r:id="rId16"/>
    <p:sldLayoutId id="2147485438" r:id="rId17"/>
    <p:sldLayoutId id="2147485536" r:id="rId18"/>
    <p:sldLayoutId id="2147485535" r:id="rId19"/>
    <p:sldLayoutId id="2147485538" r:id="rId20"/>
    <p:sldLayoutId id="2147485440" r:id="rId21"/>
    <p:sldLayoutId id="2147485441" r:id="rId22"/>
    <p:sldLayoutId id="2147485442" r:id="rId23"/>
    <p:sldLayoutId id="2147485443" r:id="rId24"/>
    <p:sldLayoutId id="2147485444" r:id="rId25"/>
    <p:sldLayoutId id="2147485445" r:id="rId26"/>
    <p:sldLayoutId id="2147485446" r:id="rId27"/>
    <p:sldLayoutId id="2147485447" r:id="rId28"/>
    <p:sldLayoutId id="2147485448" r:id="rId29"/>
    <p:sldLayoutId id="2147485449" r:id="rId30"/>
    <p:sldLayoutId id="2147485450" r:id="rId31"/>
    <p:sldLayoutId id="2147485452" r:id="rId32"/>
    <p:sldLayoutId id="2147485512" r:id="rId33"/>
    <p:sldLayoutId id="2147485526" r:id="rId34"/>
    <p:sldLayoutId id="2147485527" r:id="rId35"/>
    <p:sldLayoutId id="2147485453" r:id="rId36"/>
    <p:sldLayoutId id="2147485513" r:id="rId37"/>
    <p:sldLayoutId id="2147485528" r:id="rId38"/>
    <p:sldLayoutId id="2147485529" r:id="rId39"/>
    <p:sldLayoutId id="2147485554" r:id="rId40"/>
    <p:sldLayoutId id="2147485555" r:id="rId41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5242C8-FC9E-354A-A8D3-75F880F79E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93836-300E-1D48-83DB-87967121B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E8EB3D-ACA8-7E43-8C6D-EB953202E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Cities</a:t>
            </a:r>
            <a:br>
              <a:rPr lang="en-US" dirty="0"/>
            </a:br>
            <a:r>
              <a:rPr lang="en-US" i="1" dirty="0"/>
              <a:t>Internet of Things challenge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835B7F-4A0A-FE4E-9755-2CF4AD9F3E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5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71E8-D5D2-4D95-A746-45B862CA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Elevator pitch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41399-9CCA-488E-A19C-8BF205A5C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A4EA3-87EB-4FD3-8E7E-6A022B822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briefly explain the benefits of your design ideas to the judge</a:t>
            </a:r>
          </a:p>
          <a:p>
            <a:r>
              <a:rPr lang="en-GB" dirty="0"/>
              <a:t>~2 mins</a:t>
            </a:r>
          </a:p>
          <a:p>
            <a:r>
              <a:rPr lang="en-GB" dirty="0"/>
              <a:t>The judge may have additional questions!</a:t>
            </a:r>
          </a:p>
        </p:txBody>
      </p:sp>
    </p:spTree>
    <p:extLst>
      <p:ext uri="{BB962C8B-B14F-4D97-AF65-F5344CB8AC3E}">
        <p14:creationId xmlns:p14="http://schemas.microsoft.com/office/powerpoint/2010/main" val="389291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0981-73E2-47A4-9DC9-EABE6DED5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72E64-9F43-4B83-AB57-A38C3F78D2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C89DF-9220-4F3A-87E2-352E8305F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You need to develop some marketing material to advertise your product to other cities/countries. You must use </a:t>
            </a:r>
            <a:r>
              <a:rPr lang="en-GB" b="1" dirty="0"/>
              <a:t>appropriate software </a:t>
            </a:r>
            <a:r>
              <a:rPr lang="en-GB" dirty="0"/>
              <a:t>for the task.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You need to create:</a:t>
            </a:r>
          </a:p>
          <a:p>
            <a:pPr lvl="0"/>
            <a:r>
              <a:rPr lang="en-GB" dirty="0"/>
              <a:t>a logo (digital)</a:t>
            </a:r>
          </a:p>
          <a:p>
            <a:pPr lvl="0"/>
            <a:r>
              <a:rPr lang="en-GB" dirty="0"/>
              <a:t>A 1 page website (a mock-up will do if the tools are not available)</a:t>
            </a:r>
          </a:p>
          <a:p>
            <a:pPr lvl="0"/>
            <a:r>
              <a:rPr lang="en-GB" dirty="0"/>
              <a:t>A marketing flyer (A5)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0915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85FD-163F-4FC6-852E-9C59EFF83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criteria for the build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A70F1-C93F-4725-B706-8030635962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The street light must: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5D9A-20B6-4E77-940C-F79037BD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 30cm tall</a:t>
            </a:r>
          </a:p>
          <a:p>
            <a:r>
              <a:rPr lang="en-GB" dirty="0"/>
              <a:t>minimise light pollution (</a:t>
            </a:r>
            <a:r>
              <a:rPr lang="en-GB" dirty="0" err="1"/>
              <a:t>scroll:bit</a:t>
            </a:r>
            <a:r>
              <a:rPr lang="en-GB" dirty="0"/>
              <a:t>)</a:t>
            </a:r>
          </a:p>
          <a:p>
            <a:r>
              <a:rPr lang="en-GB" dirty="0"/>
              <a:t>be robust </a:t>
            </a:r>
          </a:p>
          <a:p>
            <a:r>
              <a:rPr lang="en-GB" dirty="0"/>
              <a:t>use the available sensors (</a:t>
            </a:r>
            <a:r>
              <a:rPr lang="en-GB" dirty="0" err="1"/>
              <a:t>sense:bit</a:t>
            </a:r>
            <a:r>
              <a:rPr lang="en-GB" dirty="0"/>
              <a:t>)</a:t>
            </a:r>
          </a:p>
          <a:p>
            <a:r>
              <a:rPr lang="en-GB" dirty="0"/>
              <a:t>be smart (use other </a:t>
            </a:r>
            <a:r>
              <a:rPr lang="en-GB" dirty="0" err="1"/>
              <a:t>micro:bits</a:t>
            </a:r>
            <a:r>
              <a:rPr lang="en-GB" dirty="0"/>
              <a:t> for this!)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201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4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702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6378-9491-41CC-91E5-DA051785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micro:bit v1</a:t>
            </a:r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34FB29A3-99A1-4665-8CE5-39E6B940A7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39" y="628650"/>
            <a:ext cx="11452638" cy="590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3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6378-9491-41CC-91E5-DA051785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micro:bit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0AB3D3-0C43-4399-941D-186751C42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Speaker</a:t>
            </a:r>
          </a:p>
          <a:p>
            <a:r>
              <a:rPr lang="en-GB"/>
              <a:t>Microphone</a:t>
            </a:r>
          </a:p>
          <a:p>
            <a:r>
              <a:rPr lang="en-GB"/>
              <a:t>Faster</a:t>
            </a:r>
          </a:p>
          <a:p>
            <a:r>
              <a:rPr lang="en-GB"/>
              <a:t>More memory</a:t>
            </a:r>
          </a:p>
          <a:p>
            <a:r>
              <a:rPr lang="en-GB"/>
              <a:t>Extra button on logo</a:t>
            </a:r>
          </a:p>
        </p:txBody>
      </p:sp>
      <p:pic>
        <p:nvPicPr>
          <p:cNvPr id="2050" name="Picture 2" descr="The BBC Micro:bit V2">
            <a:extLst>
              <a:ext uri="{FF2B5EF4-FFF2-40B4-BE49-F238E27FC236}">
                <a16:creationId xmlns:a16="http://schemas.microsoft.com/office/drawing/2014/main" id="{5079415C-8DDE-4335-9FB6-109F886EA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19" y="0"/>
            <a:ext cx="858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421E2-AAE9-4647-A9FF-00073CFB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66" y="4206240"/>
            <a:ext cx="3268411" cy="190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38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12E0D5-7431-4E2F-BFEE-1B2B428A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Useful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F8188-E4B7-47EC-A4F9-42908C870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124105-E379-4076-80D5-752CCA917D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Micro:bit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252B8D-AEAB-4C9C-B51B-1D957EDAE5B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GB"/>
              <a:t>Buttons</a:t>
            </a:r>
          </a:p>
          <a:p>
            <a:r>
              <a:rPr lang="en-GB"/>
              <a:t>Capacitive touch (logo)</a:t>
            </a:r>
          </a:p>
          <a:p>
            <a:r>
              <a:rPr lang="en-GB"/>
              <a:t>Screen (LEDs)</a:t>
            </a:r>
          </a:p>
          <a:p>
            <a:r>
              <a:rPr lang="en-GB"/>
              <a:t>Bluetooth</a:t>
            </a:r>
          </a:p>
          <a:p>
            <a:r>
              <a:rPr lang="en-GB"/>
              <a:t>Speaker</a:t>
            </a:r>
          </a:p>
          <a:p>
            <a:r>
              <a:rPr lang="en-GB"/>
              <a:t>Microphone</a:t>
            </a:r>
          </a:p>
          <a:p>
            <a:r>
              <a:rPr lang="en-GB"/>
              <a:t>Other sensors</a:t>
            </a:r>
          </a:p>
          <a:p>
            <a:r>
              <a:rPr lang="en-GB"/>
              <a:t>USB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DA8861-11FE-42A3-9527-4C6A7D9B2D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/>
              <a:t>Smartphone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8041F2-889F-4BCA-B9F3-A09B32A6A1E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GB"/>
              <a:t>Buttons</a:t>
            </a:r>
          </a:p>
          <a:p>
            <a:r>
              <a:rPr lang="en-GB"/>
              <a:t>Capacitive touch screen</a:t>
            </a:r>
          </a:p>
          <a:p>
            <a:r>
              <a:rPr lang="en-GB"/>
              <a:t>Screen (LEDs)</a:t>
            </a:r>
          </a:p>
          <a:p>
            <a:r>
              <a:rPr lang="en-GB"/>
              <a:t>Bluetooth</a:t>
            </a:r>
          </a:p>
          <a:p>
            <a:r>
              <a:rPr lang="en-GB"/>
              <a:t>Speaker</a:t>
            </a:r>
          </a:p>
          <a:p>
            <a:r>
              <a:rPr lang="en-GB"/>
              <a:t>Microphone</a:t>
            </a:r>
          </a:p>
          <a:p>
            <a:r>
              <a:rPr lang="en-GB"/>
              <a:t>Other sensors</a:t>
            </a:r>
          </a:p>
          <a:p>
            <a:r>
              <a:rPr lang="en-GB"/>
              <a:t>USB</a:t>
            </a:r>
          </a:p>
          <a:p>
            <a:endParaRPr lang="en-GB"/>
          </a:p>
        </p:txBody>
      </p:sp>
      <p:pic>
        <p:nvPicPr>
          <p:cNvPr id="1026" name="Picture 2" descr="The new BBC micro:bit V2 announced #microbit @microbit_edu « Adafruit  Industries – Makers, hackers, artists, designers and engineers!">
            <a:extLst>
              <a:ext uri="{FF2B5EF4-FFF2-40B4-BE49-F238E27FC236}">
                <a16:creationId xmlns:a16="http://schemas.microsoft.com/office/drawing/2014/main" id="{DBB96661-F20B-47D2-87CA-D0E90A397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29" y="3459972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Smartphones of 2021 - Consumer Reports">
            <a:extLst>
              <a:ext uri="{FF2B5EF4-FFF2-40B4-BE49-F238E27FC236}">
                <a16:creationId xmlns:a16="http://schemas.microsoft.com/office/drawing/2014/main" id="{9FC3647D-7AF9-41C7-ACBA-804E6FEEF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5" r="31617"/>
          <a:stretch/>
        </p:blipFill>
        <p:spPr bwMode="auto">
          <a:xfrm>
            <a:off x="10280275" y="2839633"/>
            <a:ext cx="1624011" cy="33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3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D4D6-D204-4D5B-9C3F-34D82379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5" y="295275"/>
            <a:ext cx="11180763" cy="66675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kern="1200" spc="-50">
                <a:latin typeface="+mn-lt"/>
                <a:ea typeface="ＭＳ Ｐゴシック" charset="0"/>
                <a:cs typeface="ＭＳ Ｐゴシック" charset="0"/>
              </a:rPr>
              <a:t>Practical point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09C473BC-0240-4428-B2E3-CC508EB340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25" y="1040826"/>
            <a:ext cx="11180763" cy="344488"/>
          </a:xfrm>
        </p:spPr>
        <p:txBody>
          <a:bodyPr/>
          <a:lstStyle/>
          <a:p>
            <a:r>
              <a:rPr lang="en-US"/>
              <a:t>The micro:bit needs power from somewhere</a:t>
            </a:r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02588534-812E-4AC2-8583-451629A097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2125" y="1620481"/>
            <a:ext cx="5332942" cy="560696"/>
          </a:xfrm>
        </p:spPr>
        <p:txBody>
          <a:bodyPr/>
          <a:lstStyle/>
          <a:p>
            <a:r>
              <a:rPr lang="en-US"/>
              <a:t>Battery pack</a:t>
            </a:r>
          </a:p>
        </p:txBody>
      </p:sp>
      <p:pic>
        <p:nvPicPr>
          <p:cNvPr id="2050" name="Picture 2" descr="Getting Started with the micro:bit - learn.sparkfun.com">
            <a:extLst>
              <a:ext uri="{FF2B5EF4-FFF2-40B4-BE49-F238E27FC236}">
                <a16:creationId xmlns:a16="http://schemas.microsoft.com/office/drawing/2014/main" id="{F6842DC5-58CB-45F9-B705-BA61C979E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" r="2" b="2"/>
          <a:stretch/>
        </p:blipFill>
        <p:spPr bwMode="auto">
          <a:xfrm>
            <a:off x="492125" y="2361952"/>
            <a:ext cx="5332941" cy="36057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69A50-5373-4E53-A0AD-30CA278908D9}"/>
              </a:ext>
            </a:extLst>
          </p:cNvPr>
          <p:cNvSpPr txBox="1"/>
          <p:nvPr/>
        </p:nvSpPr>
        <p:spPr>
          <a:xfrm>
            <a:off x="6339946" y="1620481"/>
            <a:ext cx="5332942" cy="5606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2400">
                <a:solidFill>
                  <a:schemeClr val="accent1"/>
                </a:solidFill>
                <a:latin typeface="+mn-lt"/>
                <a:ea typeface="ＭＳ Ｐゴシック" charset="0"/>
                <a:cs typeface="ＭＳ Ｐゴシック" charset="0"/>
              </a:rPr>
              <a:t>Power from USB</a:t>
            </a:r>
            <a:endParaRPr lang="en-US" sz="2400" kern="1200">
              <a:solidFill>
                <a:schemeClr val="accent1"/>
              </a:solidFill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EB234-FD61-4203-8ADB-C148602EC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1293"/>
          <a:stretch/>
        </p:blipFill>
        <p:spPr>
          <a:xfrm>
            <a:off x="6339947" y="2361951"/>
            <a:ext cx="5332941" cy="36057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0230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1C567-88A4-48DA-BE50-D41C0DC0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AD05C-2DEB-4FCB-893C-75ABCD3CE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Image result for microbit connected to pc">
            <a:extLst>
              <a:ext uri="{FF2B5EF4-FFF2-40B4-BE49-F238E27FC236}">
                <a16:creationId xmlns:a16="http://schemas.microsoft.com/office/drawing/2014/main" id="{7EEDDD74-807C-4508-B66C-86BDBED5A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357"/>
            <a:ext cx="9525000" cy="63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444066-F8C1-4FE0-9E55-CE20FFF58509}"/>
              </a:ext>
            </a:extLst>
          </p:cNvPr>
          <p:cNvSpPr txBox="1"/>
          <p:nvPr/>
        </p:nvSpPr>
        <p:spPr>
          <a:xfrm>
            <a:off x="9524998" y="858074"/>
            <a:ext cx="1804737" cy="581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</a:rPr>
              <a:t>Make a program on </a:t>
            </a:r>
            <a:r>
              <a:rPr lang="en-GB" sz="2100" dirty="0" err="1">
                <a:solidFill>
                  <a:schemeClr val="tx2"/>
                </a:solidFill>
              </a:rPr>
              <a:t>Makecode</a:t>
            </a:r>
            <a:endParaRPr lang="en-GB" sz="2100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8079B-73E5-46F6-B1B7-9D85961EDA9D}"/>
              </a:ext>
            </a:extLst>
          </p:cNvPr>
          <p:cNvSpPr txBox="1"/>
          <p:nvPr/>
        </p:nvSpPr>
        <p:spPr>
          <a:xfrm>
            <a:off x="9524999" y="2350425"/>
            <a:ext cx="1804737" cy="5816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</a:rPr>
              <a:t>Download the .hex to the PC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86246-ED49-4F26-B9A8-1F2CFDE249B3}"/>
              </a:ext>
            </a:extLst>
          </p:cNvPr>
          <p:cNvSpPr txBox="1"/>
          <p:nvPr/>
        </p:nvSpPr>
        <p:spPr>
          <a:xfrm>
            <a:off x="9525000" y="3887618"/>
            <a:ext cx="1804737" cy="872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2100" dirty="0">
                <a:solidFill>
                  <a:schemeClr val="tx2"/>
                </a:solidFill>
              </a:rPr>
              <a:t>Transfer the .hex to the micro:bit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822FF16-E6C4-4893-8E56-E42A6AC2712B}"/>
              </a:ext>
            </a:extLst>
          </p:cNvPr>
          <p:cNvSpPr/>
          <p:nvPr/>
        </p:nvSpPr>
        <p:spPr>
          <a:xfrm>
            <a:off x="10238874" y="1479468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E2AFBF4-C161-4982-89D5-F877B6EBFBF9}"/>
              </a:ext>
            </a:extLst>
          </p:cNvPr>
          <p:cNvSpPr/>
          <p:nvPr/>
        </p:nvSpPr>
        <p:spPr>
          <a:xfrm>
            <a:off x="10238874" y="3086589"/>
            <a:ext cx="300789" cy="734343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17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E40D-C815-4A43-AEDF-82D01694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2FBCC-62B4-49A8-B37C-82730043A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You will need for the street light: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290D7-347A-4459-9033-78D354ED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 x </a:t>
            </a:r>
            <a:r>
              <a:rPr lang="en-GB" dirty="0" err="1"/>
              <a:t>micro:bits</a:t>
            </a:r>
            <a:endParaRPr lang="en-GB" dirty="0"/>
          </a:p>
          <a:p>
            <a:r>
              <a:rPr lang="en-GB" dirty="0"/>
              <a:t>1 x </a:t>
            </a:r>
            <a:r>
              <a:rPr lang="en-GB" dirty="0" err="1"/>
              <a:t>scroll:bit</a:t>
            </a:r>
            <a:endParaRPr lang="en-GB" dirty="0"/>
          </a:p>
          <a:p>
            <a:r>
              <a:rPr lang="en-GB" dirty="0"/>
              <a:t>1x </a:t>
            </a:r>
            <a:r>
              <a:rPr lang="en-GB" dirty="0" err="1"/>
              <a:t>sense:bit</a:t>
            </a:r>
            <a:endParaRPr lang="en-GB" dirty="0"/>
          </a:p>
          <a:p>
            <a:r>
              <a:rPr lang="en-GB" dirty="0"/>
              <a:t>Building materials</a:t>
            </a:r>
          </a:p>
          <a:p>
            <a:pPr lvl="1"/>
            <a:r>
              <a:rPr lang="en-GB" dirty="0"/>
              <a:t>card</a:t>
            </a:r>
          </a:p>
          <a:p>
            <a:pPr lvl="1"/>
            <a:r>
              <a:rPr lang="en-GB" dirty="0"/>
              <a:t>scissors</a:t>
            </a:r>
          </a:p>
          <a:p>
            <a:pPr lvl="1"/>
            <a:r>
              <a:rPr lang="en-GB" dirty="0"/>
              <a:t>pens 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E29CA-864A-40EB-AF8B-EEF7797E70F1}"/>
              </a:ext>
            </a:extLst>
          </p:cNvPr>
          <p:cNvSpPr txBox="1"/>
          <p:nvPr/>
        </p:nvSpPr>
        <p:spPr>
          <a:xfrm>
            <a:off x="5872224" y="2616656"/>
            <a:ext cx="5353111" cy="13172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1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Stretch tasks: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tx2"/>
                </a:solidFill>
                <a:latin typeface="+mn-lt"/>
                <a:ea typeface="+mn-ea"/>
              </a:rPr>
              <a:t>These involve additional hardware that can be got from the judges</a:t>
            </a:r>
          </a:p>
          <a:p>
            <a:pPr marL="342900" indent="-3429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main light must be complete first!</a:t>
            </a:r>
          </a:p>
        </p:txBody>
      </p:sp>
    </p:spTree>
    <p:extLst>
      <p:ext uri="{BB962C8B-B14F-4D97-AF65-F5344CB8AC3E}">
        <p14:creationId xmlns:p14="http://schemas.microsoft.com/office/powerpoint/2010/main" val="4096959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83D1-F50A-4BE4-9CC7-720129E4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your teams will be judged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EB32F-4B98-446B-9A3E-CE0FA5B7AD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13C50-783E-4ADC-AC53-A6625156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Originality/creativity of the idea/solution</a:t>
            </a:r>
          </a:p>
          <a:p>
            <a:r>
              <a:rPr lang="en-GB" dirty="0"/>
              <a:t>Teamwork</a:t>
            </a:r>
          </a:p>
          <a:p>
            <a:r>
              <a:rPr lang="en-GB" dirty="0"/>
              <a:t>Elevator pitch</a:t>
            </a:r>
          </a:p>
          <a:p>
            <a:r>
              <a:rPr lang="en-GB" dirty="0"/>
              <a:t>Quality of design adaptation</a:t>
            </a:r>
          </a:p>
          <a:p>
            <a:r>
              <a:rPr lang="en-GB" dirty="0"/>
              <a:t>Build quality of the prototype</a:t>
            </a:r>
          </a:p>
          <a:p>
            <a:r>
              <a:rPr lang="en-GB" dirty="0"/>
              <a:t>Marketing</a:t>
            </a:r>
          </a:p>
          <a:p>
            <a:endParaRPr lang="en-GB" dirty="0"/>
          </a:p>
          <a:p>
            <a:r>
              <a:rPr lang="en-GB" dirty="0"/>
              <a:t>Bonus points for stretch tasks!</a:t>
            </a:r>
          </a:p>
        </p:txBody>
      </p:sp>
    </p:spTree>
    <p:extLst>
      <p:ext uri="{BB962C8B-B14F-4D97-AF65-F5344CB8AC3E}">
        <p14:creationId xmlns:p14="http://schemas.microsoft.com/office/powerpoint/2010/main" val="152251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A0222-4425-4CF5-9104-DEE592E0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adaptation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52C99-E7EE-4ACD-89D0-8B01C0D97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7ABE4-3179-4E62-B373-678EC965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designs will need updating as you build and improve your product</a:t>
            </a:r>
          </a:p>
          <a:p>
            <a:r>
              <a:rPr lang="en-GB" dirty="0"/>
              <a:t>Add material choices to the design for the prototype and </a:t>
            </a:r>
            <a:r>
              <a:rPr lang="en-GB"/>
              <a:t>final product</a:t>
            </a:r>
          </a:p>
          <a:p>
            <a:r>
              <a:rPr lang="en-GB" dirty="0"/>
              <a:t>Update them as you go and explain your choices!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251478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3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3" id="{27FC85A2-6996-3246-928E-6A8B311C51CB}" vid="{40FA6086-25C4-C24A-A617-7089D19694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purl.org/dc/dcmitype/"/>
    <ds:schemaRef ds:uri="http://schemas.microsoft.com/sharepoint/v3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f2ad5090-61a8-4b8c-ab70-68f4ff4d1933"/>
    <ds:schemaRef ds:uri="http://schemas.openxmlformats.org/package/2006/metadata/core-properties"/>
    <ds:schemaRef ds:uri="c0950e01-db07-4e41-9c32-b7a8e9fccc9b"/>
    <ds:schemaRef ds:uri="http://schemas.microsoft.com/sharepoint/v3/field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Arm_Public_2023</Template>
  <TotalTime>1</TotalTime>
  <Words>411</Words>
  <Application>Microsoft Macintosh PowerPoint</Application>
  <PresentationFormat>Widescreen</PresentationFormat>
  <Paragraphs>88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Arm_Public_2023</vt:lpstr>
      <vt:lpstr>Smart Cities Internet of Things challenge</vt:lpstr>
      <vt:lpstr>The micro:bit v1</vt:lpstr>
      <vt:lpstr>The micro:bit v2</vt:lpstr>
      <vt:lpstr>Useful comparison</vt:lpstr>
      <vt:lpstr>Practical point</vt:lpstr>
      <vt:lpstr>PowerPoint Presentation</vt:lpstr>
      <vt:lpstr>Kit </vt:lpstr>
      <vt:lpstr>How your teams will be judged</vt:lpstr>
      <vt:lpstr>Design adaptation</vt:lpstr>
      <vt:lpstr>Elevator pitch</vt:lpstr>
      <vt:lpstr>Marketing</vt:lpstr>
      <vt:lpstr>Success criteria for the build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Nicholas Sample</dc:creator>
  <cp:keywords/>
  <dc:description/>
  <cp:lastModifiedBy>Nicholas Sample</cp:lastModifiedBy>
  <cp:revision>2</cp:revision>
  <dcterms:created xsi:type="dcterms:W3CDTF">2023-05-12T12:40:33Z</dcterms:created>
  <dcterms:modified xsi:type="dcterms:W3CDTF">2023-05-12T12:42:54Z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